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311" r:id="rId5"/>
    <p:sldId id="256" r:id="rId6"/>
    <p:sldId id="257" r:id="rId7"/>
    <p:sldId id="277" r:id="rId8"/>
    <p:sldId id="279" r:id="rId9"/>
    <p:sldId id="285" r:id="rId10"/>
    <p:sldId id="278" r:id="rId11"/>
    <p:sldId id="286" r:id="rId12"/>
    <p:sldId id="280" r:id="rId13"/>
    <p:sldId id="281" r:id="rId14"/>
    <p:sldId id="284" r:id="rId15"/>
    <p:sldId id="283" r:id="rId16"/>
    <p:sldId id="312" r:id="rId17"/>
    <p:sldId id="313" r:id="rId18"/>
    <p:sldId id="314" r:id="rId19"/>
    <p:sldId id="302" r:id="rId20"/>
    <p:sldId id="303" r:id="rId21"/>
    <p:sldId id="315" r:id="rId22"/>
    <p:sldId id="307" r:id="rId23"/>
    <p:sldId id="316" r:id="rId24"/>
    <p:sldId id="31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8C4B"/>
    <a:srgbClr val="F0C346"/>
    <a:srgbClr val="E7EFE5"/>
    <a:srgbClr val="714F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48"/>
    <p:restoredTop sz="97311"/>
  </p:normalViewPr>
  <p:slideViewPr>
    <p:cSldViewPr snapToGrid="0">
      <p:cViewPr varScale="1">
        <p:scale>
          <a:sx n="106" d="100"/>
          <a:sy n="106" d="100"/>
        </p:scale>
        <p:origin x="624" y="726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84BA8-7017-0847-B37B-42326848E839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3866E-3D4C-6144-97D2-6B1F096BD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9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3866E-3D4C-6144-97D2-6B1F096BDD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06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DF083-9180-B6C9-2698-94FD1FBC8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BDD5F0-6869-430C-1E99-7C998C170E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9EE6A0-3354-AEF2-5629-DFEA0D041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69DA2-EFB2-72B8-8A62-390EE81D01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3866E-3D4C-6144-97D2-6B1F096BDD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95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3866E-3D4C-6144-97D2-6B1F096BDD8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41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0A56E-6622-4C60-DFEA-6F1B9B4C8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C50357-F823-CE0F-2229-BEB99F6008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CEE843-473A-038F-42A9-1C4CFCF57A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3CCD1-585F-4B06-E5A3-366B004907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3866E-3D4C-6144-97D2-6B1F096BDD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98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9DC62-73B2-50C4-2823-A95BCC38E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CE69C6-71C9-9D7E-9C79-158C955CDE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AF42EB-D073-6B1C-F8B8-CB449AA2B1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0CC2E-0992-2BC2-4815-94090F1020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3866E-3D4C-6144-97D2-6B1F096BDD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59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8E3D1-AD4A-4936-8DD4-130EC3DAA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650092-E42D-ED20-A008-DF79CDAEBB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8EA0A4-A244-EEC8-BB44-5DC696D210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DB373-96BA-AC20-5F45-36577BAE64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3866E-3D4C-6144-97D2-6B1F096BDD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21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92804-3286-B217-5C16-BC792C616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2C55EF-0058-3692-508D-29C89B29E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A36CEF-6E6B-A4AC-47E3-86820C176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B0C88-B071-69C7-30CF-7DD0601AE6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3866E-3D4C-6144-97D2-6B1F096BDD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59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564F2-3C74-E149-BB3D-34A27AF16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EAE3B1-326F-4231-9EC4-6D7B629C7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8C5990-3502-AC98-1B50-BEDCAA6267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7EA6-F42E-5649-8B75-FE4DAB545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3866E-3D4C-6144-97D2-6B1F096BDD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53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A6350-7B5C-2928-516B-DD3A12D2B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4AE486-2BD3-5DDC-4747-8331B07BB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471329-82E7-1F46-2A05-C647E161A5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C2B0D-931C-07B9-BD60-63E020299B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3866E-3D4C-6144-97D2-6B1F096BDD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67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8D733-141E-E1A3-BEDF-BF77AF908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A4BB98-54C9-9E9E-8C63-D16D817E4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DE1172-54BC-1D0C-9028-CA5CF3DD6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841E1-D3A1-107D-C43F-309DF8C03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3866E-3D4C-6144-97D2-6B1F096BDD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4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9C85B-D8C0-5412-EB5B-F82FCB25B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81BAA0-4383-5BF9-3A66-F1D254E0D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C171AE-7F16-16DD-C5FC-8CCE343C1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5B9A0-E599-A2A6-BA8C-440B30A36C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C3866E-3D4C-6144-97D2-6B1F096BDD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74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FA161-090B-3AE4-B59D-7AB3FBB70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B803D4-70B0-D4D9-EFCC-00D8EFBED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0EAA3-1EDE-4636-AE1C-E70ED5240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6F62-DC47-B849-8A52-EB9E327E0BA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A6627-CA4C-483E-1DFB-A5A03C973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CA64D-D98A-B68D-0936-822CE37FB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D0C4-D117-C64E-9FC6-08141A06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11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AF2E8-ACCF-8408-5E9C-A8EEFE6D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5E086B-26A6-FC92-5A6B-4B66633CF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F691-24AD-060A-7331-D5226998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6F62-DC47-B849-8A52-EB9E327E0BA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BCACD-EA5F-FDF4-3446-660A2A286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366FB-5ADB-B5B5-C583-42816FAE5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D0C4-D117-C64E-9FC6-08141A06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01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0864E2-32C6-3C0E-80E2-6F179E5A01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61B12F-EC5A-E6DF-454E-70E77BE8B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C1A13-0678-3BE4-0045-27FCAA6C6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6F62-DC47-B849-8A52-EB9E327E0BA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9277B-60C7-96FA-4F10-D6B5DB1EA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180A4-C816-B9A9-F31F-201709CDA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D0C4-D117-C64E-9FC6-08141A06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89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FEEF34-5CD5-AA6B-9672-416274D85A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9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9E3E0-D7C8-0211-F672-6BCC49102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C3AE9-3E48-C2C6-EA8A-1714497F1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F3E80-0283-0604-AA91-55E12B03B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6F62-DC47-B849-8A52-EB9E327E0BA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3EA6F-F7A2-8436-C62A-0F8E0B656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39700-3179-85EE-49C0-9832ABAE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D0C4-D117-C64E-9FC6-08141A06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3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B047E-B3AC-843C-4E7F-691E0F8E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A1BE3-5434-0DDC-49CB-38CB7CA05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DFC1C-BA10-6AEA-1D0D-D489B3017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6F62-DC47-B849-8A52-EB9E327E0BA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FD00D-58A9-0C3F-F6B2-F42194FCC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B1235-63D8-9414-4034-3DBEF9531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D0C4-D117-C64E-9FC6-08141A06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4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39490-8077-2271-8EDA-6CA49A8DC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16244-CF4E-FC07-CE4D-77E7B69FBD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FC22E-5685-CBD4-31DD-C94889466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5CFB0-DF58-4F42-AAA7-9CCAC5D81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6F62-DC47-B849-8A52-EB9E327E0BA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1DE8A-37F9-0AA4-744B-3EC01CE17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CB5B4-5AA7-C502-27BB-B213EA19D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D0C4-D117-C64E-9FC6-08141A06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9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FB24C-030C-ABFF-A1B1-DC47DAD08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2D075-DD26-8C7D-80CF-383374A9E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6816D-1C6B-A88B-A590-C732BC45E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30EC76-8F6B-19AF-974A-4A5EFB3C7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1060E-9824-825C-95B0-D2CCBE696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4D8CD5-1C57-B882-58C0-275B162A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6F62-DC47-B849-8A52-EB9E327E0BA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33D3FF-DB6F-F994-AB69-BE86902BE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EEB5D0-B5B4-9191-1367-93059C4F8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D0C4-D117-C64E-9FC6-08141A06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3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9F73C-65DF-D122-8969-9FDE4A21E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0D4D4B-9E2C-674E-7386-2D091C10D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6F62-DC47-B849-8A52-EB9E327E0BA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438F58-1D6B-8DB9-DCE9-FBFB05C89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070D3F-96C1-E278-08F3-952562D37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D0C4-D117-C64E-9FC6-08141A06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66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40533C-7F66-6020-C02E-97048419D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6F62-DC47-B849-8A52-EB9E327E0BA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40EA63-8C0F-4A28-496F-768686F89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74866-056B-E6BE-F130-D2459920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D0C4-D117-C64E-9FC6-08141A06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36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AB632-5EE0-11F3-1735-58F415AF2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FFFC4-0EEC-1472-91B8-EB7F0D60A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1E6DC2-C2F2-68F0-5409-63B2E5651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D93FB-F515-0324-5885-255FA47B8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6F62-DC47-B849-8A52-EB9E327E0BA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823AC-EBE3-4DFA-7322-DC0EA904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8C17C-37AB-FC7F-7CF9-9847776C8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D0C4-D117-C64E-9FC6-08141A06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10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54459-9A58-BEBA-E25C-BF1DEF6B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CECFDD-8F3B-C215-0FEF-E2BF5ED9FD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A54D0-AA82-6A91-90FE-63A51836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BA2BE-02A1-5892-6A70-96E0EAF71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6F62-DC47-B849-8A52-EB9E327E0BA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08B89A-51D4-8EC9-3FFE-C54EC027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A14B8-6FC4-276F-EB7E-4FB38651A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9D0C4-D117-C64E-9FC6-08141A06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8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8EDB0D-A1F7-BE04-4B0A-E32932B5B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FDB64-C372-EA2F-1120-E76B7D8E4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332BC-2A8E-065C-D301-B91415A04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666F62-DC47-B849-8A52-EB9E327E0BA7}" type="datetimeFigureOut">
              <a:rPr lang="en-US" smtClean="0"/>
              <a:t>7/13/2026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AA0FE-9DAA-E28C-6A6C-8BCCB0EFC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B3EF1-F3F7-6364-B4AD-6FEA00427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D9D0C4-D117-C64E-9FC6-08141A06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7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6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6.em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35B46-9F3D-0B26-D51C-E1C9027C3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E44F3E-F966-459D-514A-912E74D88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99" y="256758"/>
            <a:ext cx="408467" cy="63160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8E1467-279F-272E-D7B4-1AE107E6D97A}"/>
              </a:ext>
            </a:extLst>
          </p:cNvPr>
          <p:cNvSpPr txBox="1"/>
          <p:nvPr/>
        </p:nvSpPr>
        <p:spPr>
          <a:xfrm>
            <a:off x="1722612" y="2151727"/>
            <a:ext cx="910941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u="sng" dirty="0"/>
              <a:t>Agenda</a:t>
            </a:r>
          </a:p>
          <a:p>
            <a:pPr marL="342900" indent="-342900">
              <a:buAutoNum type="arabicPeriod"/>
            </a:pPr>
            <a:endParaRPr lang="en-US" sz="3000" dirty="0"/>
          </a:p>
          <a:p>
            <a:pPr marL="342900" indent="-342900">
              <a:buAutoNum type="arabicPeriod"/>
            </a:pPr>
            <a:r>
              <a:rPr lang="en-US" sz="3000" dirty="0"/>
              <a:t>“Dixon Grown” Outreach update </a:t>
            </a:r>
          </a:p>
          <a:p>
            <a:endParaRPr lang="en-US" sz="3000" dirty="0"/>
          </a:p>
          <a:p>
            <a:r>
              <a:rPr lang="en-US" sz="3000" dirty="0"/>
              <a:t>2. Revisions to CEQA Notice of Preparation (NOP) Map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BB49BD-8FE3-A763-399F-6D6EEA09BC47}"/>
              </a:ext>
            </a:extLst>
          </p:cNvPr>
          <p:cNvSpPr txBox="1"/>
          <p:nvPr/>
        </p:nvSpPr>
        <p:spPr>
          <a:xfrm>
            <a:off x="959666" y="256758"/>
            <a:ext cx="112323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rgbClr val="588C4B"/>
                </a:solidFill>
              </a:rPr>
              <a:t>“</a:t>
            </a:r>
            <a:r>
              <a:rPr lang="en-US" sz="4000" b="1" dirty="0">
                <a:solidFill>
                  <a:srgbClr val="588C4B"/>
                </a:solidFill>
              </a:rPr>
              <a:t>DIXON GROWN” RECAP &amp; REVISIONS TO CEQA NOTICE OF PREPARATION (NOP) MAP</a:t>
            </a:r>
          </a:p>
        </p:txBody>
      </p:sp>
    </p:spTree>
    <p:extLst>
      <p:ext uri="{BB962C8B-B14F-4D97-AF65-F5344CB8AC3E}">
        <p14:creationId xmlns:p14="http://schemas.microsoft.com/office/powerpoint/2010/main" val="346211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BD68C-0F52-007D-802B-5F7BC862F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D2E7-5C17-955E-F5EA-8983C3090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200" b="1" dirty="0">
                <a:solidFill>
                  <a:srgbClr val="588C4B"/>
                </a:solidFill>
              </a:rPr>
              <a:t>Key Workshop Feedback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960BF0-D46E-3EBC-4FE2-FDD45504C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550609" y="2550609"/>
            <a:ext cx="6858000" cy="175678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3479C74C-78BC-EC77-07F9-13DFFDED53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353008"/>
            <a:ext cx="11231880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altLang="en-US" sz="1800" b="1" dirty="0">
                <a:latin typeface="Aptos" panose="020B0004020202020204" pitchFamily="34" charset="0"/>
              </a:rPr>
              <a:t>Protect Dixon’s Identity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dirty="0">
                <a:latin typeface="Aptos" panose="020B0004020202020204" pitchFamily="34" charset="0"/>
              </a:rPr>
              <a:t> Desire to maintain friendly neighborhoods, historic downtown, agriculture and walkability that give Dixon its small-town character.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300" dirty="0">
              <a:latin typeface="Aptos" panose="020B00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b="1" dirty="0">
                <a:latin typeface="Aptos" panose="020B0004020202020204" pitchFamily="34" charset="0"/>
              </a:rPr>
              <a:t> Focus on Infill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b="1" dirty="0">
                <a:latin typeface="Aptos" panose="020B0004020202020204" pitchFamily="34" charset="0"/>
              </a:rPr>
              <a:t> </a:t>
            </a:r>
            <a:r>
              <a:rPr lang="en-US" altLang="en-US" sz="1400" dirty="0">
                <a:latin typeface="Aptos" panose="020B0004020202020204" pitchFamily="34" charset="0"/>
              </a:rPr>
              <a:t>Prioritize vacant lots and redevelopment to the extent possible by policy and economic considerations.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300" dirty="0">
              <a:latin typeface="Aptos" panose="020B00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b="1" dirty="0">
                <a:latin typeface="Aptos" panose="020B0004020202020204" pitchFamily="34" charset="0"/>
              </a:rPr>
              <a:t> Growth Must Match Infrastructure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b="1" dirty="0">
                <a:latin typeface="Aptos" panose="020B0004020202020204" pitchFamily="34" charset="0"/>
              </a:rPr>
              <a:t> </a:t>
            </a:r>
            <a:r>
              <a:rPr lang="en-US" altLang="en-US" sz="1400" dirty="0">
                <a:latin typeface="Aptos" panose="020B0004020202020204" pitchFamily="34" charset="0"/>
              </a:rPr>
              <a:t>Traffic, schools, utilities, transit, parking, public safety and maintenance must keep pace with development. 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300" dirty="0">
              <a:latin typeface="Aptos" panose="020B00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b="1" dirty="0">
                <a:latin typeface="Aptos" panose="020B0004020202020204" pitchFamily="34" charset="0"/>
              </a:rPr>
              <a:t> Strengthen Downtown and Local Economy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b="1" dirty="0">
                <a:latin typeface="Aptos" panose="020B0004020202020204" pitchFamily="34" charset="0"/>
              </a:rPr>
              <a:t> </a:t>
            </a:r>
            <a:r>
              <a:rPr lang="en-US" altLang="en-US" sz="1400" dirty="0">
                <a:latin typeface="Aptos" panose="020B0004020202020204" pitchFamily="34" charset="0"/>
              </a:rPr>
              <a:t>Support local businesses, retail, arts/culture and housing affordability to keep jobs and spending local. 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300" dirty="0">
              <a:latin typeface="Aptos" panose="020B00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b="1" dirty="0">
                <a:latin typeface="Aptos" panose="020B0004020202020204" pitchFamily="34" charset="0"/>
              </a:rPr>
              <a:t> Invest in Community Amenities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b="1" dirty="0">
                <a:latin typeface="Aptos" panose="020B0004020202020204" pitchFamily="34" charset="0"/>
              </a:rPr>
              <a:t> </a:t>
            </a:r>
            <a:r>
              <a:rPr lang="en-US" altLang="en-US" sz="1400" dirty="0">
                <a:latin typeface="Aptos" panose="020B0004020202020204" pitchFamily="34" charset="0"/>
              </a:rPr>
              <a:t>Strong interest in schools, parks, community centers, sports/recreation, cultural venues and safer bike/pedestrian access. 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300" dirty="0">
              <a:latin typeface="Aptos" panose="020B00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b="1" dirty="0">
                <a:latin typeface="Aptos" panose="020B0004020202020204" pitchFamily="34" charset="0"/>
              </a:rPr>
              <a:t> Continue Transparency and Input Opportunities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b="1" dirty="0">
                <a:latin typeface="Aptos" panose="020B0004020202020204" pitchFamily="34" charset="0"/>
              </a:rPr>
              <a:t> </a:t>
            </a:r>
            <a:r>
              <a:rPr lang="en-US" altLang="en-US" sz="1400" dirty="0">
                <a:latin typeface="Aptos" panose="020B0004020202020204" pitchFamily="34" charset="0"/>
              </a:rPr>
              <a:t>Participants appreciate clearer planning, stronger developer accountability and more direct involvement in City decisions.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300" dirty="0">
              <a:latin typeface="Aptos" panose="020B00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b="1" dirty="0">
                <a:latin typeface="Aptos" panose="020B0004020202020204" pitchFamily="34" charset="0"/>
              </a:rPr>
              <a:t> Protect Local Control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b="1" dirty="0">
                <a:latin typeface="Aptos" panose="020B0004020202020204" pitchFamily="34" charset="0"/>
              </a:rPr>
              <a:t> </a:t>
            </a:r>
            <a:r>
              <a:rPr lang="en-US" altLang="en-US" sz="1400" dirty="0">
                <a:latin typeface="Aptos" panose="020B0004020202020204" pitchFamily="34" charset="0"/>
              </a:rPr>
              <a:t>Participants were interested in expanding the City’s influence over local development decisions, rather than leaving them to the county or neighboring jurisdictions.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300" dirty="0">
              <a:latin typeface="Aptos" panose="020B00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>
                <a:latin typeface="Aptos" panose="020B0004020202020204" pitchFamily="34" charset="0"/>
              </a:rPr>
              <a:t> </a:t>
            </a:r>
            <a:r>
              <a:rPr lang="en-US" altLang="en-US" sz="1800" b="1" dirty="0">
                <a:latin typeface="Aptos" panose="020B0004020202020204" pitchFamily="34" charset="0"/>
              </a:rPr>
              <a:t>Desire for Local Jobs and Union Contracts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dirty="0">
                <a:latin typeface="Aptos" panose="020B0004020202020204" pitchFamily="34" charset="0"/>
              </a:rPr>
              <a:t> Participants</a:t>
            </a:r>
            <a:r>
              <a:rPr lang="en-US" sz="1400" dirty="0"/>
              <a:t> want development to create more local jobs, expand union labor opportunities and deliver lasting economic benefits for the community.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300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>
                <a:latin typeface="Aptos" panose="020B0004020202020204" pitchFamily="34" charset="0"/>
              </a:rPr>
              <a:t> </a:t>
            </a:r>
            <a:r>
              <a:rPr lang="en-US" altLang="en-US" sz="1800" b="1" dirty="0">
                <a:latin typeface="Aptos" panose="020B0004020202020204" pitchFamily="34" charset="0"/>
              </a:rPr>
              <a:t>Interest in Planning Investment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400" b="1" dirty="0">
                <a:latin typeface="Aptos" panose="020B0004020202020204" pitchFamily="34" charset="0"/>
              </a:rPr>
              <a:t> </a:t>
            </a:r>
            <a:r>
              <a:rPr lang="en-US" altLang="en-US" sz="1400" dirty="0">
                <a:latin typeface="Aptos" panose="020B0004020202020204" pitchFamily="34" charset="0"/>
              </a:rPr>
              <a:t>Some of the participants feel because current planning efforts are developer-funded, the City should expand planning work even further.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2DF984-D645-AD1E-828D-BFF57683D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4633" y="473652"/>
            <a:ext cx="1396859" cy="89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07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C4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0E8CF1-E2DD-D0FD-D922-42275AC2B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F01FF-1B89-863E-8323-76434515F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33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200" b="1" dirty="0">
                <a:solidFill>
                  <a:schemeClr val="bg1"/>
                </a:solidFill>
              </a:rPr>
              <a:t>How Policymakers Can Use This Information to Guide Next Steps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A2988C-4E40-72ED-970F-B9CD7C04F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4225" y="6057430"/>
            <a:ext cx="1109662" cy="65244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E62C6CC-333E-A063-994F-E8AC728FF6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060892"/>
            <a:ext cx="10106025" cy="4431983"/>
          </a:xfrm>
          <a:prstGeom prst="rect">
            <a:avLst/>
          </a:prstGeom>
          <a:solidFill>
            <a:srgbClr val="588C4B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ptos" panose="020B0004020202020204" pitchFamily="34" charset="0"/>
              </a:rPr>
              <a:t>Maintain an active presence in the community </a:t>
            </a:r>
            <a:r>
              <a:rPr kumimoji="0" lang="en-US" altLang="en-US" sz="2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to build trust, gather feedback and ensure community voices remain a central part of the consideration process.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22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2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altLang="en-US" sz="2200" b="1" dirty="0">
                <a:solidFill>
                  <a:srgbClr val="FFC000"/>
                </a:solidFill>
                <a:latin typeface="Aptos" panose="020B0004020202020204" pitchFamily="34" charset="0"/>
              </a:rPr>
              <a:t>Facilitate public education and outreach </a:t>
            </a:r>
            <a:r>
              <a:rPr lang="en-US" altLang="en-US" sz="2200" dirty="0">
                <a:solidFill>
                  <a:schemeClr val="bg1"/>
                </a:solidFill>
                <a:latin typeface="Aptos" panose="020B0004020202020204" pitchFamily="34" charset="0"/>
              </a:rPr>
              <a:t>so residents and stakeholders understand project goals, policy constraints, potential impacts and opportunities for input.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2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altLang="en-US" sz="2200" b="1" dirty="0">
                <a:solidFill>
                  <a:srgbClr val="FFC000"/>
                </a:solidFill>
                <a:latin typeface="Aptos" panose="020B0004020202020204" pitchFamily="34" charset="0"/>
              </a:rPr>
              <a:t>Identify and evaluate community concerns for projects </a:t>
            </a:r>
            <a:r>
              <a:rPr lang="en-US" altLang="en-US" sz="2200" dirty="0">
                <a:solidFill>
                  <a:schemeClr val="bg1"/>
                </a:solidFill>
                <a:latin typeface="Aptos" panose="020B0004020202020204" pitchFamily="34" charset="0"/>
              </a:rPr>
              <a:t>and incorporate them into planning and decision-making for thoughtful growth.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2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200" b="1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altLang="en-US" sz="2200" b="1" dirty="0">
                <a:solidFill>
                  <a:srgbClr val="FFC000"/>
                </a:solidFill>
                <a:latin typeface="Aptos" panose="020B0004020202020204" pitchFamily="34" charset="0"/>
              </a:rPr>
              <a:t>Complete thorough environmental reviews </a:t>
            </a:r>
            <a:r>
              <a:rPr lang="en-US" altLang="en-US" sz="2200" dirty="0">
                <a:solidFill>
                  <a:schemeClr val="bg1"/>
                </a:solidFill>
                <a:latin typeface="Aptos" panose="020B0004020202020204" pitchFamily="34" charset="0"/>
              </a:rPr>
              <a:t>to assess project impacts and support informed policy decisions.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124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9E494-6257-9431-AF13-B0B784015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A784E-1B24-1B7D-BF18-CE520157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200" b="1" dirty="0">
                <a:solidFill>
                  <a:srgbClr val="588C4B"/>
                </a:solidFill>
              </a:rPr>
              <a:t>Future Efforts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802AF-C4B9-8D05-1563-8AB3AB213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8" y="3731173"/>
            <a:ext cx="12206288" cy="3126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10C6F9-F98D-0571-954D-E1E1D21A1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4225" y="6057430"/>
            <a:ext cx="1109662" cy="65244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F1377EC-AC34-704E-FF64-C071A1F62C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336119"/>
            <a:ext cx="6523299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altLang="en-US" sz="2000" b="1" dirty="0">
                <a:latin typeface="Aptos" panose="020B0004020202020204" pitchFamily="34" charset="0"/>
              </a:rPr>
              <a:t>Upcoming Summer Pop-Up Events + Promo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>
                <a:latin typeface="Aptos" panose="020B0004020202020204" pitchFamily="34" charset="0"/>
              </a:rPr>
              <a:t> Popsicles in the Park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>
                <a:latin typeface="Aptos" panose="020B0004020202020204" pitchFamily="34" charset="0"/>
              </a:rPr>
              <a:t> Coffee with a Councilmember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000" b="1" dirty="0">
              <a:latin typeface="Aptos" panose="020B00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dirty="0">
                <a:latin typeface="Aptos" panose="020B0004020202020204" pitchFamily="34" charset="0"/>
              </a:rPr>
              <a:t> New Social Media Educational Efforts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dirty="0">
                <a:latin typeface="Aptos" panose="020B0004020202020204" pitchFamily="34" charset="0"/>
              </a:rPr>
              <a:t> </a:t>
            </a:r>
            <a:r>
              <a:rPr lang="en-US" altLang="en-US" sz="1800" dirty="0">
                <a:latin typeface="Aptos" panose="020B0004020202020204" pitchFamily="34" charset="0"/>
              </a:rPr>
              <a:t>Content around FAQs, </a:t>
            </a:r>
            <a:r>
              <a:rPr lang="en-US" altLang="en-US" sz="1800" dirty="0" err="1">
                <a:latin typeface="Aptos" panose="020B0004020202020204" pitchFamily="34" charset="0"/>
              </a:rPr>
              <a:t>mythbusters</a:t>
            </a:r>
            <a:r>
              <a:rPr lang="en-US" altLang="en-US" sz="1800" dirty="0">
                <a:latin typeface="Aptos" panose="020B0004020202020204" pitchFamily="34" charset="0"/>
              </a:rPr>
              <a:t>, project progress and information regarding Dixon Grown and the development process.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800" dirty="0">
              <a:latin typeface="Aptos" panose="020B00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Aptos" panose="020B0004020202020204" pitchFamily="34" charset="0"/>
              </a:rPr>
              <a:t> </a:t>
            </a:r>
            <a:r>
              <a:rPr lang="en-US" altLang="en-US" sz="2000" b="1" dirty="0">
                <a:latin typeface="Aptos" panose="020B0004020202020204" pitchFamily="34" charset="0"/>
              </a:rPr>
              <a:t>Video Projects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>
                <a:latin typeface="Aptos" panose="020B0004020202020204" pitchFamily="34" charset="0"/>
              </a:rPr>
              <a:t> A short, documentary-style video introducing Dixon Grown.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>
                <a:latin typeface="Aptos" panose="020B0004020202020204" pitchFamily="34" charset="0"/>
              </a:rPr>
              <a:t> An animated video explaining the development process.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379324-1E8E-EBB6-1E2E-E3F6FB87C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462" y="1336119"/>
            <a:ext cx="3364375" cy="42054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529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14119-6B8F-9BDB-4F44-874F69489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5F3F3-A6B1-8E5E-F57F-2D78198DE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99" y="256758"/>
            <a:ext cx="408467" cy="63160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C14BE7-96B7-9D4E-26CE-E30565AE2704}"/>
              </a:ext>
            </a:extLst>
          </p:cNvPr>
          <p:cNvSpPr txBox="1"/>
          <p:nvPr/>
        </p:nvSpPr>
        <p:spPr>
          <a:xfrm>
            <a:off x="1140737" y="2272420"/>
            <a:ext cx="109780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588C4B"/>
                </a:solidFill>
              </a:rPr>
              <a:t>Revised CEQA Notice of Preparation (NOP)</a:t>
            </a:r>
          </a:p>
        </p:txBody>
      </p:sp>
    </p:spTree>
    <p:extLst>
      <p:ext uri="{BB962C8B-B14F-4D97-AF65-F5344CB8AC3E}">
        <p14:creationId xmlns:p14="http://schemas.microsoft.com/office/powerpoint/2010/main" val="401291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D451F-BBEA-0A0B-4F3D-6A04E93F2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DB45B7-96D2-C0B3-1DC3-9442BC095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99" y="256758"/>
            <a:ext cx="408467" cy="6316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C0C823-9F6F-912F-1F61-FC2F09392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748" y="1754109"/>
            <a:ext cx="10632346" cy="44260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D2DF57-57E1-2BFD-5049-A73398EBEEFD}"/>
              </a:ext>
            </a:extLst>
          </p:cNvPr>
          <p:cNvSpPr txBox="1"/>
          <p:nvPr/>
        </p:nvSpPr>
        <p:spPr>
          <a:xfrm>
            <a:off x="995881" y="0"/>
            <a:ext cx="11196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588C4B"/>
                </a:solidFill>
              </a:rPr>
              <a:t>Harvest at Dixon/Lombardo Ranch Projects and City Growth of Sphere of Influence</a:t>
            </a:r>
          </a:p>
        </p:txBody>
      </p:sp>
    </p:spTree>
    <p:extLst>
      <p:ext uri="{BB962C8B-B14F-4D97-AF65-F5344CB8AC3E}">
        <p14:creationId xmlns:p14="http://schemas.microsoft.com/office/powerpoint/2010/main" val="178023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6A445-BFD9-C675-8E34-3A8D23409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F969A6-C118-70B4-EC8B-D1CA940C0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99" y="256758"/>
            <a:ext cx="408467" cy="6316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870A9-4193-7BF5-9037-ADA9A7975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897" y="1380047"/>
            <a:ext cx="10175106" cy="34689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02E189-CE75-B33F-0102-C487A1980A8F}"/>
              </a:ext>
            </a:extLst>
          </p:cNvPr>
          <p:cNvSpPr txBox="1"/>
          <p:nvPr/>
        </p:nvSpPr>
        <p:spPr>
          <a:xfrm>
            <a:off x="1991763" y="108642"/>
            <a:ext cx="7800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588C4B"/>
                </a:solidFill>
              </a:rPr>
              <a:t>2025 Notice of Preparation (NOP)</a:t>
            </a:r>
          </a:p>
        </p:txBody>
      </p:sp>
    </p:spTree>
    <p:extLst>
      <p:ext uri="{BB962C8B-B14F-4D97-AF65-F5344CB8AC3E}">
        <p14:creationId xmlns:p14="http://schemas.microsoft.com/office/powerpoint/2010/main" val="147098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271C1863-BF7E-8759-369C-C3F0C96A0683}"/>
              </a:ext>
            </a:extLst>
          </p:cNvPr>
          <p:cNvSpPr txBox="1">
            <a:spLocks/>
          </p:cNvSpPr>
          <p:nvPr/>
        </p:nvSpPr>
        <p:spPr>
          <a:xfrm>
            <a:off x="856186" y="48475"/>
            <a:ext cx="6195598" cy="7762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>
                <a:solidFill>
                  <a:srgbClr val="588C4B"/>
                </a:solidFill>
                <a:latin typeface="Aptos Display" panose="02110004020202020204"/>
              </a:rPr>
              <a:t>Original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588C4B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NOP Map (July 2025)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588C4B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7131A-B768-7021-7B45-4DCB7D71B9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28" b="421"/>
          <a:stretch>
            <a:fillRect/>
          </a:stretch>
        </p:blipFill>
        <p:spPr>
          <a:xfrm>
            <a:off x="6967275" y="48475"/>
            <a:ext cx="5155315" cy="673257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136F3-9CD9-2BDC-40CD-C3B5F44D5E05}"/>
              </a:ext>
            </a:extLst>
          </p:cNvPr>
          <p:cNvSpPr txBox="1">
            <a:spLocks/>
          </p:cNvSpPr>
          <p:nvPr/>
        </p:nvSpPr>
        <p:spPr>
          <a:xfrm>
            <a:off x="940695" y="1253331"/>
            <a:ext cx="611108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200" b="1" dirty="0">
                <a:solidFill>
                  <a:prstClr val="black"/>
                </a:solidFill>
                <a:latin typeface="Aptos" panose="020B0004020202020204" pitchFamily="34" charset="0"/>
              </a:rPr>
              <a:t>Concerns after publication of 2025 NOP map 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en-US" sz="2000" dirty="0">
                <a:solidFill>
                  <a:prstClr val="black"/>
                </a:solidFill>
                <a:latin typeface="Aptos" panose="020B0004020202020204" pitchFamily="34" charset="0"/>
              </a:rPr>
              <a:t>Proposed Spheres of Influence is Too Large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US" altLang="en-US" sz="20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en-US" sz="2000" dirty="0">
                <a:solidFill>
                  <a:prstClr val="black"/>
                </a:solidFill>
                <a:latin typeface="Aptos" panose="020B0004020202020204" pitchFamily="34" charset="0"/>
              </a:rPr>
              <a:t> The Ultimate Boundary Envisions Dixon as a Large City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US" altLang="en-US" sz="20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en-US" sz="2000" dirty="0">
                <a:solidFill>
                  <a:prstClr val="black"/>
                </a:solidFill>
                <a:latin typeface="Aptos" panose="020B0004020202020204" pitchFamily="34" charset="0"/>
              </a:rPr>
              <a:t> The SOI boundaries would likely be Contested by Other Agencies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en-US" altLang="en-US" sz="20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Additional infrastructure is needed to serve the SOI Areas</a:t>
            </a:r>
            <a:endParaRPr lang="en-US" altLang="en-US" sz="20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7ED24-0B72-9ACE-02E5-66543FFD6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99" y="256758"/>
            <a:ext cx="408467" cy="63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1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D5C8D-E5F1-76D1-15AA-4CD9B8109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2FEC610-EC4E-3E10-EDDB-E88716144A3C}"/>
              </a:ext>
            </a:extLst>
          </p:cNvPr>
          <p:cNvSpPr txBox="1">
            <a:spLocks/>
          </p:cNvSpPr>
          <p:nvPr/>
        </p:nvSpPr>
        <p:spPr>
          <a:xfrm>
            <a:off x="1537008" y="756607"/>
            <a:ext cx="5351471" cy="7762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D992944-FA9B-9A4B-F03D-9230EAE4E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865" y="978328"/>
            <a:ext cx="5924357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latin typeface="Aptos" panose="020B0004020202020204" pitchFamily="34" charset="0"/>
              </a:rPr>
              <a:t>Following comments on original map and further community outreach, revised map has been prepared revised NOP Map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2000" dirty="0">
              <a:latin typeface="Aptos" panose="020B0004020202020204" pitchFamily="34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Aptos" panose="020B0004020202020204" pitchFamily="34" charset="0"/>
              </a:rPr>
              <a:t>Reduced SOI North of Interstate 80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000" dirty="0">
              <a:latin typeface="Aptos" panose="020B0004020202020204" pitchFamily="34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Aptos" panose="020B0004020202020204" pitchFamily="34" charset="0"/>
              </a:rPr>
              <a:t> New Pedrick Parkway SOI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000" dirty="0">
              <a:latin typeface="Aptos" panose="020B0004020202020204" pitchFamily="34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Aptos" panose="020B0004020202020204" pitchFamily="34" charset="0"/>
              </a:rPr>
              <a:t> Proposed Annexation Area Expanded to Capture New Harvest Lands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000" dirty="0">
              <a:latin typeface="Aptos" panose="020B0004020202020204" pitchFamily="34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Aptos" panose="020B0004020202020204" pitchFamily="34" charset="0"/>
              </a:rPr>
              <a:t> Proposed Annexation Area Would Also Connect the City to the City Wastewater Plant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7086F8-9872-A35F-ED6B-8EE9E12D8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479" y="0"/>
            <a:ext cx="530352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59343-A610-88C5-8D19-281FAC5C5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03" y="183913"/>
            <a:ext cx="408467" cy="63160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207079-F05A-F7AA-D6D6-A65B54C214E5}"/>
              </a:ext>
            </a:extLst>
          </p:cNvPr>
          <p:cNvSpPr txBox="1"/>
          <p:nvPr/>
        </p:nvSpPr>
        <p:spPr>
          <a:xfrm>
            <a:off x="1262510" y="79499"/>
            <a:ext cx="524047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588C4B"/>
                </a:solidFill>
              </a:rPr>
              <a:t>Revised 2026 NOP Map</a:t>
            </a:r>
          </a:p>
        </p:txBody>
      </p:sp>
    </p:spTree>
    <p:extLst>
      <p:ext uri="{BB962C8B-B14F-4D97-AF65-F5344CB8AC3E}">
        <p14:creationId xmlns:p14="http://schemas.microsoft.com/office/powerpoint/2010/main" val="210307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DF65E-B3F6-0078-D6FA-D933FCE30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F4444F-9212-5BF8-DD27-6B4B928D6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99" y="256758"/>
            <a:ext cx="408467" cy="6316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36A837-6646-B723-7D3F-6CC33137F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439" y="691104"/>
            <a:ext cx="9424880" cy="6166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65A632-7B78-5409-6C6A-1B7088EB1FA2}"/>
              </a:ext>
            </a:extLst>
          </p:cNvPr>
          <p:cNvSpPr txBox="1"/>
          <p:nvPr/>
        </p:nvSpPr>
        <p:spPr>
          <a:xfrm>
            <a:off x="1023041" y="73039"/>
            <a:ext cx="10792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588C4B"/>
                </a:solidFill>
              </a:rPr>
              <a:t>Comparison of Original vs Revised NOP Maps </a:t>
            </a:r>
          </a:p>
        </p:txBody>
      </p:sp>
    </p:spTree>
    <p:extLst>
      <p:ext uri="{BB962C8B-B14F-4D97-AF65-F5344CB8AC3E}">
        <p14:creationId xmlns:p14="http://schemas.microsoft.com/office/powerpoint/2010/main" val="118109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21ACA-FCB4-EE73-45E1-D335A176F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A3F609B-01C0-557D-167D-1A12A28C61FA}"/>
              </a:ext>
            </a:extLst>
          </p:cNvPr>
          <p:cNvSpPr txBox="1">
            <a:spLocks/>
          </p:cNvSpPr>
          <p:nvPr/>
        </p:nvSpPr>
        <p:spPr>
          <a:xfrm>
            <a:off x="1064887" y="334375"/>
            <a:ext cx="6066263" cy="8697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3800" b="1" dirty="0">
                <a:solidFill>
                  <a:srgbClr val="588C4B"/>
                </a:solidFill>
              </a:rPr>
              <a:t>Alternative NOP Map with expanded North SOI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588C4B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44F6BA-CCC3-D32A-4FCA-38F04BCA7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940" y="1465912"/>
            <a:ext cx="562948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Aptos" panose="020B0004020202020204" pitchFamily="34" charset="0"/>
              </a:rPr>
              <a:t> Includes approx. 550 acres of Gill Family properties added to North SOI, north of Interstate 80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2000" dirty="0">
              <a:latin typeface="Aptos" panose="020B00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Aptos" panose="020B0004020202020204" pitchFamily="34" charset="0"/>
              </a:rPr>
              <a:t>Other than the North SOI, all other areas called out in the Revised 2026 NOP Map is identical to the Alternative Revised NOP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0B8A6-68E2-653F-0281-169CC247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479" y="0"/>
            <a:ext cx="530352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15E26B-2922-1A3E-6E18-E316CE074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38" y="243840"/>
            <a:ext cx="408969" cy="631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8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C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A3797-0E85-AC51-891E-6F45A583E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81231"/>
            <a:ext cx="9144000" cy="23876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+mn-lt"/>
              </a:rPr>
              <a:t>Community Outreach Update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8375CA-7B9F-C2AE-5402-F8FABBBF3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509" y="-1240817"/>
            <a:ext cx="4398964" cy="4398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8034B2-72B3-31C9-88B3-1D95FE6B1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017" y="1304788"/>
            <a:ext cx="5035826" cy="293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07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F471E-39E5-1BDB-5EAE-7A8C4FC2A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51A942-B02D-2923-A2EA-54405EF59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99" y="256758"/>
            <a:ext cx="408467" cy="63160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532DAA-816C-1B15-5C56-3904F44577D6}"/>
              </a:ext>
            </a:extLst>
          </p:cNvPr>
          <p:cNvSpPr txBox="1"/>
          <p:nvPr/>
        </p:nvSpPr>
        <p:spPr>
          <a:xfrm>
            <a:off x="784082" y="115946"/>
            <a:ext cx="1140791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b="1" dirty="0">
                <a:solidFill>
                  <a:srgbClr val="588C4B"/>
                </a:solidFill>
              </a:rPr>
              <a:t>Comparison of Revised and Alternative NOP Maps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0AF4FE-FCB3-1BD0-4492-45637E04A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348" y="808443"/>
            <a:ext cx="9372071" cy="604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5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8F58F-376E-A57E-85A1-3BD325935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7994B7-2BED-1077-4386-5ED4D9BFC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99" y="256758"/>
            <a:ext cx="408467" cy="63160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8D0257-37DF-B694-3359-16D3B1E8CC17}"/>
              </a:ext>
            </a:extLst>
          </p:cNvPr>
          <p:cNvSpPr txBox="1"/>
          <p:nvPr/>
        </p:nvSpPr>
        <p:spPr>
          <a:xfrm>
            <a:off x="1711106" y="1122630"/>
            <a:ext cx="958916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maps presented to City Council</a:t>
            </a:r>
          </a:p>
          <a:p>
            <a:r>
              <a:rPr lang="en-US" dirty="0"/>
              <a:t>	1. Revised 2026 NOP map; and </a:t>
            </a:r>
          </a:p>
          <a:p>
            <a:r>
              <a:rPr lang="en-US" dirty="0"/>
              <a:t>	2. Alternative Revised NOP Map, with expanded North SOI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than the North SOI, all other areas called out in Revised 2026 NOP Map are identical, </a:t>
            </a:r>
          </a:p>
          <a:p>
            <a:r>
              <a:rPr lang="en-US" dirty="0"/>
              <a:t>except for expanded North SOI (Gill family holdings) north of I-80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Staff requests the Council review both maps presented and  provide direction on which map </a:t>
            </a:r>
          </a:p>
          <a:p>
            <a:r>
              <a:rPr lang="en-US" dirty="0"/>
              <a:t>should be utilized for reissuance of the NOP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City will then issue and publish revised NOP Map for 30-day review/comment period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E6D86F-850F-CE44-AE1A-4A6AEEDF9FEE}"/>
              </a:ext>
            </a:extLst>
          </p:cNvPr>
          <p:cNvSpPr txBox="1"/>
          <p:nvPr/>
        </p:nvSpPr>
        <p:spPr>
          <a:xfrm>
            <a:off x="1493822" y="162962"/>
            <a:ext cx="90406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588C4B"/>
                </a:solidFill>
              </a:rPr>
              <a:t>Next Steps for Resubmittal of the NOP</a:t>
            </a:r>
          </a:p>
        </p:txBody>
      </p:sp>
    </p:spTree>
    <p:extLst>
      <p:ext uri="{BB962C8B-B14F-4D97-AF65-F5344CB8AC3E}">
        <p14:creationId xmlns:p14="http://schemas.microsoft.com/office/powerpoint/2010/main" val="378546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C2C51-E1C2-8CB4-6A71-941B76999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200" b="1" dirty="0">
                <a:solidFill>
                  <a:srgbClr val="588C4B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52788-919C-86A9-8A53-5E927CD8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494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support the launch of the Dixon Grown initiative and its workshop series in March 2026, the City of Dixon implemented a public outreach campaign designed to maximize awareness, participation and transparency around city development efforts. Outreach efforts combined digital, print and in-person engagement strategies.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FFC14E-0E43-5456-E313-D6FB2D9EEA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-19870"/>
          <a:stretch>
            <a:fillRect/>
          </a:stretch>
        </p:blipFill>
        <p:spPr>
          <a:xfrm>
            <a:off x="0" y="4250530"/>
            <a:ext cx="12192000" cy="3125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78ABAA-66D4-3B5B-2975-BE91079A6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4362" y="5310069"/>
            <a:ext cx="2317459" cy="13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5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B7F83-36A9-648C-D6BF-7FE595BD7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38A45C1F-EFBB-14AA-175B-23CF87C98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4937"/>
            <a:ext cx="12206288" cy="31268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8E7CA4-FB13-0E61-3C41-00A136E81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200" b="1" dirty="0">
                <a:solidFill>
                  <a:srgbClr val="588C4B"/>
                </a:solidFill>
              </a:rPr>
              <a:t>Digital Outreach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51FE5F7-CD52-51AA-6844-87117DD2AA59}"/>
              </a:ext>
            </a:extLst>
          </p:cNvPr>
          <p:cNvSpPr/>
          <p:nvPr/>
        </p:nvSpPr>
        <p:spPr>
          <a:xfrm>
            <a:off x="374560" y="1449238"/>
            <a:ext cx="3411829" cy="4088920"/>
          </a:xfrm>
          <a:prstGeom prst="roundRect">
            <a:avLst/>
          </a:prstGeom>
          <a:solidFill>
            <a:srgbClr val="588C4B">
              <a:alpha val="31000"/>
            </a:srgbClr>
          </a:solidFill>
          <a:ln w="38100">
            <a:solidFill>
              <a:srgbClr val="F0C3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rgbClr val="588C4B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BBEBB6E-A327-3277-FB39-048B0B18F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4225" y="6057430"/>
            <a:ext cx="1109662" cy="652440"/>
          </a:xfrm>
          <a:prstGeom prst="rect">
            <a:avLst/>
          </a:prstGeom>
        </p:spPr>
      </p:pic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3DBAED9A-5742-C2EF-C7B1-C4EE6F9FFC14}"/>
              </a:ext>
            </a:extLst>
          </p:cNvPr>
          <p:cNvSpPr/>
          <p:nvPr/>
        </p:nvSpPr>
        <p:spPr>
          <a:xfrm>
            <a:off x="3924569" y="1449238"/>
            <a:ext cx="4342860" cy="4088920"/>
          </a:xfrm>
          <a:prstGeom prst="roundRect">
            <a:avLst/>
          </a:prstGeom>
          <a:solidFill>
            <a:srgbClr val="588C4B">
              <a:alpha val="31000"/>
            </a:srgbClr>
          </a:solidFill>
          <a:ln w="38100">
            <a:solidFill>
              <a:srgbClr val="F0C3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rgbClr val="588C4B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4436911-E9FB-35FF-AB63-F806DF92226C}"/>
              </a:ext>
            </a:extLst>
          </p:cNvPr>
          <p:cNvSpPr/>
          <p:nvPr/>
        </p:nvSpPr>
        <p:spPr>
          <a:xfrm>
            <a:off x="8405611" y="1449238"/>
            <a:ext cx="3411829" cy="3946779"/>
          </a:xfrm>
          <a:prstGeom prst="roundRect">
            <a:avLst/>
          </a:prstGeom>
          <a:solidFill>
            <a:srgbClr val="588C4B">
              <a:alpha val="31000"/>
            </a:srgbClr>
          </a:solidFill>
          <a:ln w="38100">
            <a:solidFill>
              <a:srgbClr val="F0C3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E816E73-2CA2-DA68-7D8F-2480E42AD74B}"/>
              </a:ext>
            </a:extLst>
          </p:cNvPr>
          <p:cNvSpPr txBox="1"/>
          <p:nvPr/>
        </p:nvSpPr>
        <p:spPr>
          <a:xfrm>
            <a:off x="790560" y="1537329"/>
            <a:ext cx="2579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588C4B"/>
                </a:solidFill>
              </a:rPr>
              <a:t>Email Campaign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AACA8EA-B526-ED47-620C-EDD29839FFD1}"/>
              </a:ext>
            </a:extLst>
          </p:cNvPr>
          <p:cNvSpPr txBox="1"/>
          <p:nvPr/>
        </p:nvSpPr>
        <p:spPr>
          <a:xfrm>
            <a:off x="4836938" y="1511088"/>
            <a:ext cx="2579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>
                <a:solidFill>
                  <a:srgbClr val="588C4B"/>
                </a:solidFill>
              </a:rPr>
              <a:t>DixonGrown.com</a:t>
            </a:r>
            <a:r>
              <a:rPr lang="en-US" b="1" i="1" dirty="0">
                <a:solidFill>
                  <a:srgbClr val="588C4B"/>
                </a:solidFill>
              </a:rPr>
              <a:t> Landing Pages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1511F08-ECE0-4CE1-7759-2DC29BFCB488}"/>
              </a:ext>
            </a:extLst>
          </p:cNvPr>
          <p:cNvSpPr txBox="1"/>
          <p:nvPr/>
        </p:nvSpPr>
        <p:spPr>
          <a:xfrm>
            <a:off x="8773970" y="1533847"/>
            <a:ext cx="2579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588C4B"/>
                </a:solidFill>
              </a:rPr>
              <a:t>Social Media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D464C5-C5F4-96A1-0D80-46833CE54DC5}"/>
              </a:ext>
            </a:extLst>
          </p:cNvPr>
          <p:cNvSpPr txBox="1"/>
          <p:nvPr/>
        </p:nvSpPr>
        <p:spPr>
          <a:xfrm>
            <a:off x="391785" y="2462275"/>
            <a:ext cx="16095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5 targeted emails </a:t>
            </a:r>
            <a:r>
              <a:rPr lang="en-US" sz="1600" dirty="0"/>
              <a:t>distributed to a subscriber list of more than </a:t>
            </a:r>
            <a:r>
              <a:rPr lang="en-US" sz="1600" b="1" dirty="0"/>
              <a:t>1,300 residents </a:t>
            </a:r>
            <a:r>
              <a:rPr lang="en-US" sz="1600" dirty="0"/>
              <a:t>with an average open rate </a:t>
            </a:r>
            <a:r>
              <a:rPr lang="en-US" sz="1600" b="1" dirty="0"/>
              <a:t>of 59.6%</a:t>
            </a:r>
          </a:p>
          <a:p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17BFD0-6647-DFC6-A067-51F5B985004E}"/>
              </a:ext>
            </a:extLst>
          </p:cNvPr>
          <p:cNvSpPr txBox="1"/>
          <p:nvPr/>
        </p:nvSpPr>
        <p:spPr>
          <a:xfrm>
            <a:off x="4027251" y="2217148"/>
            <a:ext cx="4240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latin typeface="Aptos" panose="020B0004020202020204" pitchFamily="34" charset="0"/>
              </a:rPr>
              <a:t>Dedicated workshop </a:t>
            </a:r>
            <a:r>
              <a:rPr lang="en-US" altLang="en-US" sz="1600" b="1" dirty="0">
                <a:latin typeface="Aptos" panose="020B0004020202020204" pitchFamily="34" charset="0"/>
              </a:rPr>
              <a:t>landing pages</a:t>
            </a:r>
            <a:r>
              <a:rPr lang="en-US" altLang="en-US" sz="1600" dirty="0">
                <a:latin typeface="Aptos" panose="020B0004020202020204" pitchFamily="34" charset="0"/>
              </a:rPr>
              <a:t> featuring: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Aptos" panose="020B0004020202020204" pitchFamily="34" charset="0"/>
              </a:rPr>
              <a:t>Workshop schedules and updates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Aptos" panose="020B0004020202020204" pitchFamily="34" charset="0"/>
              </a:rPr>
              <a:t>Meeting materials and presentations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Aptos" panose="020B0004020202020204" pitchFamily="34" charset="0"/>
              </a:rPr>
              <a:t>Community survey and feedback opportunities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Aptos" panose="020B0004020202020204" pitchFamily="34" charset="0"/>
              </a:rPr>
              <a:t>Recorded virtual workshop access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3AAD9D8-067E-130F-0B29-B3AF84440C5B}"/>
              </a:ext>
            </a:extLst>
          </p:cNvPr>
          <p:cNvSpPr txBox="1"/>
          <p:nvPr/>
        </p:nvSpPr>
        <p:spPr>
          <a:xfrm>
            <a:off x="8571667" y="3687134"/>
            <a:ext cx="29844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Campaign performance totals: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16 </a:t>
            </a:r>
            <a:r>
              <a:rPr lang="en-US" sz="1400" dirty="0"/>
              <a:t>posts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26,800+ </a:t>
            </a:r>
            <a:r>
              <a:rPr lang="en-US" sz="1400" dirty="0"/>
              <a:t>total social media impressions/reach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140+ </a:t>
            </a:r>
            <a:r>
              <a:rPr lang="en-US" sz="1400" dirty="0"/>
              <a:t>engagements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63 </a:t>
            </a:r>
            <a:r>
              <a:rPr lang="en-US" sz="1400" dirty="0"/>
              <a:t>comments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9 </a:t>
            </a:r>
            <a:r>
              <a:rPr lang="en-US" sz="1400" dirty="0"/>
              <a:t>shares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AE7FC-A658-845F-5794-AA92E5DBD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1328" y="2019520"/>
            <a:ext cx="1495072" cy="3229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91514D-6404-45C3-5A99-9E81689C5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7634" y="3458291"/>
            <a:ext cx="1696731" cy="1950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6A95D7-20AE-EFD1-9C0B-057D83F27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4769" y="1981945"/>
            <a:ext cx="2258230" cy="1689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9D27E2-B4AF-9075-C52A-8ED920B340A2}"/>
              </a:ext>
            </a:extLst>
          </p:cNvPr>
          <p:cNvSpPr txBox="1"/>
          <p:nvPr/>
        </p:nvSpPr>
        <p:spPr>
          <a:xfrm>
            <a:off x="3985438" y="3860232"/>
            <a:ext cx="122038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# of views:</a:t>
            </a:r>
          </a:p>
          <a:p>
            <a:pPr algn="ctr"/>
            <a:r>
              <a:rPr lang="en-US" sz="4400" b="1" dirty="0"/>
              <a:t>350</a:t>
            </a:r>
            <a:endParaRPr lang="en-US" sz="1600" b="1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5B61F0-4D74-588B-A85F-093AD3D1A5EE}"/>
              </a:ext>
            </a:extLst>
          </p:cNvPr>
          <p:cNvSpPr txBox="1"/>
          <p:nvPr/>
        </p:nvSpPr>
        <p:spPr>
          <a:xfrm>
            <a:off x="6995705" y="3787195"/>
            <a:ext cx="122038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# of interactions:</a:t>
            </a:r>
          </a:p>
          <a:p>
            <a:pPr algn="ctr"/>
            <a:r>
              <a:rPr lang="en-US" sz="3200" b="1" dirty="0"/>
              <a:t>1,075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214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ACBCF-B34D-80A4-840C-0C2B69CC1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F6081D-7C76-07AE-5442-E36ACFD11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8" y="3731173"/>
            <a:ext cx="12206288" cy="31268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D43C54-D6D2-7738-EEC4-4F1428A1C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711" y="2284602"/>
            <a:ext cx="2963428" cy="21402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A7DF59-6B75-7791-A595-FDC5F7CC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200" b="1" dirty="0">
                <a:solidFill>
                  <a:srgbClr val="588C4B"/>
                </a:solidFill>
              </a:rPr>
              <a:t>Print and Community 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4F40A-3788-82C2-AB9E-22972DB64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734"/>
            <a:ext cx="7296807" cy="4122363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Aptos" panose="020B0004020202020204" pitchFamily="34" charset="0"/>
              </a:rPr>
              <a:t>Every Door Direct Mail (EDDM) campaign reaching </a:t>
            </a:r>
            <a:r>
              <a:rPr lang="en-US" altLang="en-US" sz="2000" b="1" dirty="0">
                <a:latin typeface="Aptos" panose="020B0004020202020204" pitchFamily="34" charset="0"/>
              </a:rPr>
              <a:t>9,145</a:t>
            </a:r>
            <a:r>
              <a:rPr lang="en-US" altLang="en-US" sz="2000" dirty="0">
                <a:latin typeface="Aptos" panose="020B0004020202020204" pitchFamily="34" charset="0"/>
              </a:rPr>
              <a:t> households and businesses </a:t>
            </a:r>
          </a:p>
          <a:p>
            <a:r>
              <a:rPr lang="en-US" sz="2000" dirty="0">
                <a:latin typeface="Aptos" panose="020B0004020202020204" pitchFamily="34" charset="0"/>
              </a:rPr>
              <a:t>Utility bill inserts in </a:t>
            </a:r>
            <a:r>
              <a:rPr lang="en-US" sz="2000" b="1" dirty="0">
                <a:latin typeface="Aptos" panose="020B0004020202020204" pitchFamily="34" charset="0"/>
              </a:rPr>
              <a:t>6,840</a:t>
            </a:r>
            <a:r>
              <a:rPr lang="en-US" sz="2000" dirty="0">
                <a:latin typeface="Aptos" panose="020B0004020202020204" pitchFamily="34" charset="0"/>
              </a:rPr>
              <a:t> paper bills </a:t>
            </a:r>
            <a:br>
              <a:rPr lang="en-US" sz="2000" dirty="0">
                <a:latin typeface="Aptos" panose="020B0004020202020204" pitchFamily="34" charset="0"/>
              </a:rPr>
            </a:br>
            <a:r>
              <a:rPr lang="en-US" sz="2000" dirty="0">
                <a:latin typeface="Aptos" panose="020B0004020202020204" pitchFamily="34" charset="0"/>
              </a:rPr>
              <a:t>and </a:t>
            </a:r>
            <a:r>
              <a:rPr lang="en-US" sz="2000" b="1" dirty="0">
                <a:latin typeface="Aptos" panose="020B0004020202020204" pitchFamily="34" charset="0"/>
              </a:rPr>
              <a:t>429</a:t>
            </a:r>
            <a:r>
              <a:rPr lang="en-US" sz="2000" dirty="0">
                <a:latin typeface="Aptos" panose="020B0004020202020204" pitchFamily="34" charset="0"/>
              </a:rPr>
              <a:t> e-bills </a:t>
            </a:r>
          </a:p>
          <a:p>
            <a:r>
              <a:rPr lang="en-US" sz="2000" dirty="0">
                <a:latin typeface="Aptos" panose="020B0004020202020204" pitchFamily="34" charset="0"/>
              </a:rPr>
              <a:t>Lawn signs</a:t>
            </a:r>
          </a:p>
          <a:p>
            <a:r>
              <a:rPr lang="en-US" sz="2000" dirty="0">
                <a:latin typeface="Aptos" panose="020B0004020202020204" pitchFamily="34" charset="0"/>
              </a:rPr>
              <a:t>Pardi Plaza banner installation</a:t>
            </a:r>
          </a:p>
          <a:p>
            <a:r>
              <a:rPr lang="en-US" sz="2000" dirty="0">
                <a:latin typeface="Aptos" panose="020B0004020202020204" pitchFamily="34" charset="0"/>
              </a:rPr>
              <a:t>Digital billboard display</a:t>
            </a:r>
          </a:p>
          <a:p>
            <a:r>
              <a:rPr lang="en-US" sz="2000" dirty="0">
                <a:latin typeface="Aptos" panose="020B0004020202020204" pitchFamily="34" charset="0"/>
              </a:rPr>
              <a:t>Flyers</a:t>
            </a:r>
          </a:p>
          <a:p>
            <a:r>
              <a:rPr lang="en-US" sz="2000" dirty="0">
                <a:latin typeface="Aptos" panose="020B0004020202020204" pitchFamily="34" charset="0"/>
              </a:rPr>
              <a:t>Business cards</a:t>
            </a:r>
          </a:p>
          <a:p>
            <a:r>
              <a:rPr lang="en-US" sz="2000" dirty="0">
                <a:latin typeface="Aptos" panose="020B0004020202020204" pitchFamily="34" charset="0"/>
              </a:rPr>
              <a:t>Press releases (picked up by the Daily Republic)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99C5C7-C15B-FDA2-22E6-0A601BFA0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4225" y="6057430"/>
            <a:ext cx="1109662" cy="652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DBF4E0-3F70-0AD0-E813-083ED4AE6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867" y="1690688"/>
            <a:ext cx="2803104" cy="3627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1695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58F62-6E7B-BA73-7594-02EC24218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B0FD-60A6-99D7-5FB7-D141D2339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200" b="1" dirty="0">
                <a:solidFill>
                  <a:srgbClr val="588C4B"/>
                </a:solidFill>
              </a:rPr>
              <a:t>Feedback Context (Form + Workshops)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5578D-68B9-F627-DF77-DBE50979B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906"/>
            <a:ext cx="10515600" cy="284940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The input collected through the Dixon Grown workshops and feedback form reflects qualitative feedback from self-selected participants.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These engagement activities were designed to foster community dialogue, surface local priorities and gather a range of perspectives, rather than to produce statistically representative survey results.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findings highlight common themes and ideas voiced by participants and should be understood as illustrative of community input, not a comprehensive or statistically precise measure of opinion across the Dixon community.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125708-D22B-192C-9F70-6C465DFB37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-19870"/>
          <a:stretch>
            <a:fillRect/>
          </a:stretch>
        </p:blipFill>
        <p:spPr>
          <a:xfrm>
            <a:off x="0" y="4250530"/>
            <a:ext cx="12192000" cy="3125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D5BDB2-7461-A1ED-4F91-58D6381EB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4362" y="5310069"/>
            <a:ext cx="2317459" cy="13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7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1AE41-DDB7-007C-9F1C-BE8693ED7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5267A-9D69-712E-304A-E00845617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200" b="1" dirty="0">
                <a:solidFill>
                  <a:srgbClr val="588C4B"/>
                </a:solidFill>
              </a:rPr>
              <a:t>Community Feedback </a:t>
            </a:r>
            <a:br>
              <a:rPr lang="en-US" sz="5200" b="1" dirty="0">
                <a:solidFill>
                  <a:srgbClr val="588C4B"/>
                </a:solidFill>
              </a:rPr>
            </a:br>
            <a:r>
              <a:rPr lang="en-US" sz="5200" b="1" dirty="0">
                <a:solidFill>
                  <a:srgbClr val="588C4B"/>
                </a:solidFill>
              </a:rPr>
              <a:t>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C52F1-778E-380A-4597-C47655718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448" y="1942306"/>
            <a:ext cx="6605790" cy="2849406"/>
          </a:xfrm>
        </p:spPr>
        <p:txBody>
          <a:bodyPr>
            <a:normAutofit fontScale="85000" lnSpcReduction="2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latin typeface="Aptos" panose="020B0004020202020204" pitchFamily="34" charset="0"/>
              </a:rPr>
              <a:t> Community feedback form generated </a:t>
            </a:r>
            <a:r>
              <a:rPr lang="en-US" altLang="en-US" b="1" dirty="0">
                <a:latin typeface="Aptos" panose="020B0004020202020204" pitchFamily="34" charset="0"/>
              </a:rPr>
              <a:t>53 resident responses</a:t>
            </a:r>
            <a:r>
              <a:rPr lang="en-US" altLang="en-US" dirty="0">
                <a:latin typeface="Aptos" panose="020B0004020202020204" pitchFamily="34" charset="0"/>
              </a:rPr>
              <a:t> as of 5/19/2026</a:t>
            </a:r>
            <a:br>
              <a:rPr lang="en-US" altLang="en-US" dirty="0">
                <a:latin typeface="Aptos" panose="020B0004020202020204" pitchFamily="34" charset="0"/>
              </a:rPr>
            </a:br>
            <a:endParaRPr lang="en-US" altLang="en-US" dirty="0">
              <a:latin typeface="Aptos" panose="020B00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latin typeface="Aptos" panose="020B0004020202020204" pitchFamily="34" charset="0"/>
              </a:rPr>
              <a:t> Residents also submitted questions directly through </a:t>
            </a:r>
            <a:r>
              <a:rPr lang="en-US" altLang="en-US" b="1" dirty="0" err="1">
                <a:solidFill>
                  <a:srgbClr val="588C4B"/>
                </a:solidFill>
                <a:latin typeface="Aptos" panose="020B0004020202020204" pitchFamily="34" charset="0"/>
              </a:rPr>
              <a:t>DixonGrown.com</a:t>
            </a:r>
            <a:r>
              <a:rPr lang="en-US" altLang="en-US" dirty="0">
                <a:latin typeface="Aptos" panose="020B0004020202020204" pitchFamily="34" charset="0"/>
              </a:rPr>
              <a:t>, creating an ongoing channel for public input and dialogue with the City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i="1" dirty="0">
                <a:latin typeface="Aptos" panose="020B0004020202020204" pitchFamily="34" charset="0"/>
              </a:rPr>
              <a:t>Seven</a:t>
            </a:r>
            <a:r>
              <a:rPr lang="en-US" altLang="en-US" i="1" dirty="0">
                <a:latin typeface="Aptos" panose="020B0004020202020204" pitchFamily="34" charset="0"/>
              </a:rPr>
              <a:t> submissions have been received as of 5/19/2026</a:t>
            </a:r>
            <a:endParaRPr lang="en-US" altLang="en-US" dirty="0"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67BA35-DB30-CF20-172E-B816DB52D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599" y="365125"/>
            <a:ext cx="3327222" cy="2276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B3315F-7AEF-C094-12FC-C98EBDAF9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4973" y="2691091"/>
            <a:ext cx="3186473" cy="2510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4978E4-1020-C6F4-969D-14BCC13D7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88" y="3731173"/>
            <a:ext cx="12206288" cy="3126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7D8D5E-6451-92BC-AD82-1F83D19C3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225" y="6057430"/>
            <a:ext cx="1109662" cy="65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97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B36B2-B8EC-D0ED-26A9-2A29A9A2D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6FDBC7-DADA-6E44-7194-018386D62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550609" y="2550609"/>
            <a:ext cx="6858000" cy="1756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65E7B9-3354-58A4-7ADD-B20F7D165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5370" y="5759279"/>
            <a:ext cx="1396859" cy="89015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807084F-BB63-D830-446D-E998EBD8A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588C4B"/>
                </a:solidFill>
              </a:rPr>
              <a:t>Community Feedback Form Themes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5298FC8-6009-49FF-7FE8-651285FCA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7" y="1435080"/>
            <a:ext cx="10106026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latin typeface="Aptos" panose="020B0004020202020204" pitchFamily="34" charset="0"/>
              </a:rPr>
              <a:t>Protect Dixon’s Identity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ptos" panose="020B0004020202020204" pitchFamily="34" charset="0"/>
              </a:rPr>
              <a:t>Desire to maintain friendly neighborhoods, historic downtown, agriculture and walkability that give Dixon its small-town character.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latin typeface="Aptos" panose="020B00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latin typeface="Aptos" panose="020B0004020202020204" pitchFamily="34" charset="0"/>
              </a:rPr>
              <a:t>Downtown Revitalization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ptos" panose="020B0004020202020204" pitchFamily="34" charset="0"/>
              </a:rPr>
              <a:t>Support for a vibrant, walkable downtown and neighborhood connectivity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latin typeface="Aptos" panose="020B00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latin typeface="Aptos" panose="020B0004020202020204" pitchFamily="34" charset="0"/>
              </a:rPr>
              <a:t>Infrastructure Before Growth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ptos" panose="020B0004020202020204" pitchFamily="34" charset="0"/>
              </a:rPr>
              <a:t>Don’t sacrifice roads, utilities, public safety, traffic and water systems before new development.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latin typeface="Aptos" panose="020B00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latin typeface="Aptos" panose="020B0004020202020204" pitchFamily="34" charset="0"/>
              </a:rPr>
              <a:t>Interest in Developer-Funded Infrastructure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ptos" panose="020B0004020202020204" pitchFamily="34" charset="0"/>
              </a:rPr>
              <a:t>Preference for developer-funded infrastructure over new taxes on existing residents.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latin typeface="Aptos" panose="020B00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latin typeface="Aptos" panose="020B0004020202020204" pitchFamily="34" charset="0"/>
              </a:rPr>
              <a:t>Invest in Parks and Community Spaces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ptos" panose="020B0004020202020204" pitchFamily="34" charset="0"/>
              </a:rPr>
              <a:t>Interested in parks, trails, playgrounds and public gathering spaces.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latin typeface="Aptos" panose="020B00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latin typeface="Aptos" panose="020B0004020202020204" pitchFamily="34" charset="0"/>
              </a:rPr>
              <a:t>Concerns with Rapid Growth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ptos" panose="020B0004020202020204" pitchFamily="34" charset="0"/>
              </a:rPr>
              <a:t>Frustration over residential growth potentially outpacing infrastructure, traffic solutions and retail/services.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latin typeface="Aptos" panose="020B00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latin typeface="Aptos" panose="020B0004020202020204" pitchFamily="34" charset="0"/>
              </a:rPr>
              <a:t>Transparency and Local Control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ptos" panose="020B0004020202020204" pitchFamily="34" charset="0"/>
              </a:rPr>
              <a:t>Participants want clearer communication on growth limits, state mandates, infrastructure timelines </a:t>
            </a:r>
            <a:br>
              <a:rPr lang="en-US" altLang="en-US" sz="1400" dirty="0">
                <a:latin typeface="Aptos" panose="020B0004020202020204" pitchFamily="34" charset="0"/>
              </a:rPr>
            </a:br>
            <a:r>
              <a:rPr lang="en-US" altLang="en-US" sz="1400" dirty="0">
                <a:latin typeface="Aptos" panose="020B0004020202020204" pitchFamily="34" charset="0"/>
              </a:rPr>
              <a:t>and future development plans.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721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84428-77D6-843D-58CA-F72B57C7F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CDE08E3-CA15-C6BA-2432-1C23BACDB6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843" b="4992"/>
          <a:stretch>
            <a:fillRect/>
          </a:stretch>
        </p:blipFill>
        <p:spPr>
          <a:xfrm>
            <a:off x="9197483" y="4706794"/>
            <a:ext cx="2994517" cy="22390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1DAE94-D3A3-82AF-3258-973E5B9FE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200" b="1" dirty="0">
                <a:solidFill>
                  <a:srgbClr val="588C4B"/>
                </a:solidFill>
              </a:rPr>
              <a:t>Workshop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F3C5D-470F-3E88-4255-C1CD865E9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958"/>
            <a:ext cx="7768590" cy="392144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outreach campaign supported a series of </a:t>
            </a:r>
            <a:r>
              <a:rPr lang="en-US" b="1" dirty="0"/>
              <a:t>6 total community workshops</a:t>
            </a:r>
            <a:r>
              <a:rPr lang="en-US" dirty="0"/>
              <a:t> conducted between March and April 2026, engaging more than </a:t>
            </a:r>
            <a:r>
              <a:rPr lang="en-US" b="1" dirty="0"/>
              <a:t>186 participants </a:t>
            </a:r>
            <a:r>
              <a:rPr lang="en-US" dirty="0"/>
              <a:t>through virtual, district-based and citywide sessions.</a:t>
            </a:r>
          </a:p>
          <a:p>
            <a:r>
              <a:rPr lang="en-US" dirty="0"/>
              <a:t>Five in-person workshops were hosted in core community areas, including: </a:t>
            </a:r>
          </a:p>
          <a:p>
            <a:pPr lvl="1"/>
            <a:r>
              <a:rPr lang="en-US" dirty="0"/>
              <a:t>Dixon Fire Department </a:t>
            </a:r>
          </a:p>
          <a:p>
            <a:pPr lvl="1"/>
            <a:r>
              <a:rPr lang="en-US" dirty="0"/>
              <a:t>Senior Center </a:t>
            </a:r>
          </a:p>
          <a:p>
            <a:pPr lvl="1"/>
            <a:r>
              <a:rPr lang="en-US" dirty="0"/>
              <a:t>Local schools </a:t>
            </a:r>
          </a:p>
          <a:p>
            <a:r>
              <a:rPr lang="en-US" dirty="0"/>
              <a:t>A representative from City Council actively participated in each session</a:t>
            </a:r>
          </a:p>
          <a:p>
            <a:r>
              <a:rPr lang="en-US" dirty="0"/>
              <a:t>Interactive format combined: </a:t>
            </a:r>
          </a:p>
          <a:p>
            <a:pPr lvl="1"/>
            <a:r>
              <a:rPr lang="en-US" dirty="0"/>
              <a:t>Informational presentations </a:t>
            </a:r>
          </a:p>
          <a:p>
            <a:pPr lvl="1"/>
            <a:r>
              <a:rPr lang="en-US" dirty="0"/>
              <a:t>Roundtable discussions </a:t>
            </a:r>
          </a:p>
          <a:p>
            <a:pPr lvl="1"/>
            <a:r>
              <a:rPr lang="en-US" dirty="0"/>
              <a:t>Community sharing and feedback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CB795-AAE7-BB9B-BFC5-D21E8EB9B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9002"/>
            <a:ext cx="12206288" cy="3126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688DF5-310F-80CC-7E2F-C4CB94866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4225" y="6057430"/>
            <a:ext cx="1109662" cy="652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A90101-0731-5B0A-B078-2F0C878D5C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702"/>
          <a:stretch>
            <a:fillRect/>
          </a:stretch>
        </p:blipFill>
        <p:spPr>
          <a:xfrm>
            <a:off x="9197483" y="-6288"/>
            <a:ext cx="2994517" cy="23566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8B2D18-5A1B-CDB6-5C95-9333E19836D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702"/>
          <a:stretch>
            <a:fillRect/>
          </a:stretch>
        </p:blipFill>
        <p:spPr>
          <a:xfrm>
            <a:off x="9197483" y="2350708"/>
            <a:ext cx="2994517" cy="235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89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1A58B3C7F25E4C97D60ABD85E730FA" ma:contentTypeVersion="14" ma:contentTypeDescription="Create a new document." ma:contentTypeScope="" ma:versionID="ca213467b398e08b7ef86a7dfe547b88">
  <xsd:schema xmlns:xsd="http://www.w3.org/2001/XMLSchema" xmlns:xs="http://www.w3.org/2001/XMLSchema" xmlns:p="http://schemas.microsoft.com/office/2006/metadata/properties" xmlns:ns2="1bf5389d-9564-4a24-9e19-cd48ad1aec0e" xmlns:ns3="8c231e2a-6595-4b70-a65f-69729a81d80c" targetNamespace="http://schemas.microsoft.com/office/2006/metadata/properties" ma:root="true" ma:fieldsID="c4941b2da257ce4ccd665d52701d8f52" ns2:_="" ns3:_="">
    <xsd:import namespace="1bf5389d-9564-4a24-9e19-cd48ad1aec0e"/>
    <xsd:import namespace="8c231e2a-6595-4b70-a65f-69729a81d8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5389d-9564-4a24-9e19-cd48ad1aec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393dc8a6-25b4-47ae-a3fa-a3611d07c8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231e2a-6595-4b70-a65f-69729a81d80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83cb706-1a42-40f4-b58b-2d83564eb349}" ma:internalName="TaxCatchAll" ma:showField="CatchAllData" ma:web="8c231e2a-6595-4b70-a65f-69729a81d8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c231e2a-6595-4b70-a65f-69729a81d80c" xsi:nil="true"/>
    <lcf76f155ced4ddcb4097134ff3c332f xmlns="1bf5389d-9564-4a24-9e19-cd48ad1aec0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FBB7ED1-DFCF-4689-8372-B49D5FF00D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3EE01A-A1D5-4914-8367-50D3934CA4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f5389d-9564-4a24-9e19-cd48ad1aec0e"/>
    <ds:schemaRef ds:uri="8c231e2a-6595-4b70-a65f-69729a81d8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7A901C-B71B-47BC-8B57-7C82BF8F8C97}">
  <ds:schemaRefs>
    <ds:schemaRef ds:uri="http://schemas.microsoft.com/office/2006/metadata/properties"/>
    <ds:schemaRef ds:uri="http://schemas.microsoft.com/office/infopath/2007/PartnerControls"/>
    <ds:schemaRef ds:uri="8c231e2a-6595-4b70-a65f-69729a81d80c"/>
    <ds:schemaRef ds:uri="1bf5389d-9564-4a24-9e19-cd48ad1aec0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1287</Words>
  <Application>Microsoft Office PowerPoint</Application>
  <PresentationFormat>Widescreen</PresentationFormat>
  <Paragraphs>173</Paragraphs>
  <Slides>21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Community Outreach Update</vt:lpstr>
      <vt:lpstr>Summary</vt:lpstr>
      <vt:lpstr>Digital Outreach</vt:lpstr>
      <vt:lpstr>Print and Community Outreach</vt:lpstr>
      <vt:lpstr>Feedback Context (Form + Workshops)</vt:lpstr>
      <vt:lpstr>Community Feedback  Participation</vt:lpstr>
      <vt:lpstr>Community Feedback Form Themes</vt:lpstr>
      <vt:lpstr>Workshop Highlights</vt:lpstr>
      <vt:lpstr>Key Workshop Feedback</vt:lpstr>
      <vt:lpstr>How Policymakers Can Use This Information to Guide Next Steps</vt:lpstr>
      <vt:lpstr>Future Efforts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Nina Garcia</dc:creator>
  <cp:lastModifiedBy>Raffi Boloyan</cp:lastModifiedBy>
  <cp:revision>49</cp:revision>
  <dcterms:created xsi:type="dcterms:W3CDTF">2026-03-16T19:40:18Z</dcterms:created>
  <dcterms:modified xsi:type="dcterms:W3CDTF">2026-07-13T22:20:40Z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0x010100691A58B3C7F25E4C97D60ABD85E730FA</vt:lpwstr>
  </property>
</Properties>
</file>